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themeOverride+xml" PartName="/ppt/theme/themeOverride5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themeOverride+xml" PartName="/ppt/theme/themeOverride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0.xml"/>
  <Override ContentType="application/vnd.openxmlformats-officedocument.drawingml.chart+xml" PartName="/ppt/charts/chart3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themeOverride+xml" PartName="/ppt/theme/themeOverride4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themeOverride+xml" PartName="/ppt/theme/themeOverride2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0.xml"/>
  <Default ContentType="image/tiff" Extension="tiff"/>
  <Default ContentType="image/gif" Extension="gif"/>
  <Override ContentType="application/vnd.openxmlformats-officedocument.drawingml.chart+xml" PartName="/ppt/charts/chart4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Layout+xml" PartName="/ppt/slideLayouts/slideLayout15.xml"/>
  <Override ContentType="application/vnd.openxmlformats-officedocument.themeOverride+xml" PartName="/ppt/theme/themeOverride3.xml"/>
  <Default ContentType="application/vnd.openxmlformats-package.relationships+xml" Extension="rels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315" r:id="rId3"/>
    <p:sldId id="257" r:id="rId4"/>
    <p:sldId id="259" r:id="rId5"/>
    <p:sldId id="260" r:id="rId6"/>
    <p:sldId id="281" r:id="rId7"/>
    <p:sldId id="283" r:id="rId8"/>
    <p:sldId id="282" r:id="rId9"/>
    <p:sldId id="284" r:id="rId10"/>
    <p:sldId id="285" r:id="rId11"/>
    <p:sldId id="289" r:id="rId12"/>
    <p:sldId id="269" r:id="rId13"/>
    <p:sldId id="270" r:id="rId14"/>
    <p:sldId id="290" r:id="rId15"/>
    <p:sldId id="291" r:id="rId16"/>
    <p:sldId id="292" r:id="rId17"/>
    <p:sldId id="293" r:id="rId18"/>
    <p:sldId id="294" r:id="rId19"/>
    <p:sldId id="296" r:id="rId20"/>
    <p:sldId id="295" r:id="rId21"/>
    <p:sldId id="298" r:id="rId22"/>
    <p:sldId id="299" r:id="rId23"/>
    <p:sldId id="297" r:id="rId24"/>
    <p:sldId id="300" r:id="rId25"/>
    <p:sldId id="301" r:id="rId26"/>
    <p:sldId id="302" r:id="rId27"/>
    <p:sldId id="275" r:id="rId28"/>
    <p:sldId id="303" r:id="rId29"/>
    <p:sldId id="304" r:id="rId30"/>
    <p:sldId id="309" r:id="rId31"/>
    <p:sldId id="310" r:id="rId32"/>
    <p:sldId id="311" r:id="rId33"/>
    <p:sldId id="312" r:id="rId34"/>
    <p:sldId id="316" r:id="rId35"/>
    <p:sldId id="329" r:id="rId36"/>
    <p:sldId id="328" r:id="rId37"/>
    <p:sldId id="326" r:id="rId38"/>
    <p:sldId id="327" r:id="rId39"/>
    <p:sldId id="325" r:id="rId40"/>
    <p:sldId id="323" r:id="rId41"/>
    <p:sldId id="324" r:id="rId42"/>
    <p:sldId id="331" r:id="rId43"/>
    <p:sldId id="330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14" r:id="rId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s%20assistanat\service\vaccin%20covid\surveillance%20vaccin%20cvoid\rapport%2018-08\VigiLyze%20overview%20modifi&#233;%20fran&#231;ais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s%20assistanat\service\vaccin%20covid\surveillance%20vaccin%20cvoid\rapport%2018-08\VigiLyze%20overview%20modifi&#233;%20fran&#231;ais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s%20assistanat\service\vaccin%20covid\surveillance%20vaccin%20cvoid\rapport%2018-08\VigiLyze%20overview%20modifi&#233;%20fran&#231;ais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s%20assistanat\service\vaccin%20covid\surveillance%20vaccin%20cvoid\rapport%2018-08\VigiLyze%20overview%20graves%20modifi&#233;%20fran&#231;ai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/>
          </c:tx>
          <c:dLbls>
            <c:dLbl>
              <c:idx val="0"/>
              <c:layout>
                <c:manualLayout>
                  <c:x val="4.6425459317585294E-2"/>
                  <c:y val="-4.90603674540684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4-447E-A01C-3FAA6E81A9F0}"/>
                </c:ext>
              </c:extLst>
            </c:dLbl>
            <c:dLbl>
              <c:idx val="1"/>
              <c:layout>
                <c:manualLayout>
                  <c:x val="-2.6536220472441037E-2"/>
                  <c:y val="-6.22712160979877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C4-447E-A01C-3FAA6E81A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fr-FR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'Patient sex'!$A$2:$A$4</c:f>
              <c:strCache>
                <c:ptCount val="3"/>
                <c:pt idx="0">
                  <c:v>Femme</c:v>
                </c:pt>
                <c:pt idx="1">
                  <c:v>Homme</c:v>
                </c:pt>
                <c:pt idx="2">
                  <c:v>Non précisé</c:v>
                </c:pt>
              </c:strCache>
            </c:strRef>
          </c:cat>
          <c:val>
            <c:numRef>
              <c:f>'Patient sex'!$C$2:$C$4</c:f>
              <c:numCache>
                <c:formatCode>#0.0%</c:formatCode>
                <c:ptCount val="3"/>
                <c:pt idx="0">
                  <c:v>0.58319039451114951</c:v>
                </c:pt>
                <c:pt idx="1">
                  <c:v>0.36878216123499302</c:v>
                </c:pt>
                <c:pt idx="2">
                  <c:v>4.802744425385938E-2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3F-479F-ACD2-AABE00B6B294}"/>
            </c:ext>
          </c:extLst>
        </c:ser>
        <c:firstSliceAng val="0"/>
      </c:pieChart>
    </c:plotArea>
    <c:legend>
      <c:legendPos val="b"/>
      <c:txPr>
        <a:bodyPr rot="0" spcFirstLastPara="1" vertOverflow="ellipsis" vert="horz" wrap="square" anchor="ctr" anchorCtr="1"/>
        <a:lstStyle/>
        <a:p>
          <a:pPr>
            <a:defRPr lang="en-US" sz="1400"/>
          </a:pPr>
          <a:endParaRPr lang="fr-FR"/>
        </a:p>
      </c:txPr>
    </c:legend>
    <c:plotVisOnly val="1"/>
    <c:dispBlanksAs val="zero"/>
    <c:showDLblsOverMax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effectLst/>
                <a:latin typeface="+mn-lt"/>
                <a:ea typeface="+mn-ea"/>
                <a:cs typeface="+mn-cs"/>
              </a:defRPr>
            </a:pPr>
            <a:r>
              <a:rPr lang="fr-FR" sz="1400"/>
              <a:t>Reaction (MedDRA)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v/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Reaction!$A$2:$A$23</c:f>
              <c:strCache>
                <c:ptCount val="22"/>
                <c:pt idx="0">
                  <c:v>Affections hématologiques et du système lymphatique</c:v>
                </c:pt>
                <c:pt idx="1">
                  <c:v>Affections cardiaques</c:v>
                </c:pt>
                <c:pt idx="2">
                  <c:v>Affections de l'oreille et du labyrinthe</c:v>
                </c:pt>
                <c:pt idx="3">
                  <c:v>Affections oculaires</c:v>
                </c:pt>
                <c:pt idx="4">
                  <c:v>Affections gastro-intestinales</c:v>
                </c:pt>
                <c:pt idx="5">
                  <c:v>Troubles généraux etanomalies au site d'administration</c:v>
                </c:pt>
                <c:pt idx="6">
                  <c:v>Affestions hépatobiliaires </c:v>
                </c:pt>
                <c:pt idx="7">
                  <c:v>Affections du système immunitaire</c:v>
                </c:pt>
                <c:pt idx="8">
                  <c:v>Infections et infestations</c:v>
                </c:pt>
                <c:pt idx="9">
                  <c:v>Lésions, intoxications et complications d'interventions</c:v>
                </c:pt>
                <c:pt idx="10">
                  <c:v>Investigations</c:v>
                </c:pt>
                <c:pt idx="11">
                  <c:v>Troubles du métabolisme et de la nutrition</c:v>
                </c:pt>
                <c:pt idx="12">
                  <c:v>Affections musculosquelettiques et du tissu conjonctif</c:v>
                </c:pt>
                <c:pt idx="13">
                  <c:v>Affections du système nerveux</c:v>
                </c:pt>
                <c:pt idx="14">
                  <c:v>Affections gravidiques, puerpérales et périnatales</c:v>
                </c:pt>
                <c:pt idx="15">
                  <c:v>Problèmes de produit</c:v>
                </c:pt>
                <c:pt idx="16">
                  <c:v>Affections psychiatriques</c:v>
                </c:pt>
                <c:pt idx="17">
                  <c:v>Affections du rein et des voies urinaires</c:v>
                </c:pt>
                <c:pt idx="18">
                  <c:v>Affections des organes de reproduction et du sein</c:v>
                </c:pt>
                <c:pt idx="19">
                  <c:v>Affections respiratoires, thoraciques et médiastinales</c:v>
                </c:pt>
                <c:pt idx="20">
                  <c:v>Affections de la peau et du tissu sous-cutané</c:v>
                </c:pt>
                <c:pt idx="21">
                  <c:v>Affections vasculaires</c:v>
                </c:pt>
              </c:strCache>
            </c:strRef>
          </c:cat>
          <c:val>
            <c:numRef>
              <c:f>Reaction!$C$2:$C$23</c:f>
              <c:numCache>
                <c:formatCode>#0.0%</c:formatCode>
                <c:ptCount val="22"/>
                <c:pt idx="0">
                  <c:v>1.3722126929674101E-2</c:v>
                </c:pt>
                <c:pt idx="1">
                  <c:v>3.8593481989708397E-2</c:v>
                </c:pt>
                <c:pt idx="2">
                  <c:v>5.8319039451114933E-2</c:v>
                </c:pt>
                <c:pt idx="3">
                  <c:v>1.6295025728988045E-2</c:v>
                </c:pt>
                <c:pt idx="4">
                  <c:v>0.15780445969125256</c:v>
                </c:pt>
                <c:pt idx="5">
                  <c:v>0.56689536878216118</c:v>
                </c:pt>
                <c:pt idx="6">
                  <c:v>8.5763293310463489E-4</c:v>
                </c:pt>
                <c:pt idx="7">
                  <c:v>4.2881646655231753E-3</c:v>
                </c:pt>
                <c:pt idx="8">
                  <c:v>8.3190394511149568E-2</c:v>
                </c:pt>
                <c:pt idx="9">
                  <c:v>1.3722126929674101E-2</c:v>
                </c:pt>
                <c:pt idx="10">
                  <c:v>6.0034305317324182E-3</c:v>
                </c:pt>
                <c:pt idx="11">
                  <c:v>2.5728987993138927E-2</c:v>
                </c:pt>
                <c:pt idx="12">
                  <c:v>0.21097770154373929</c:v>
                </c:pt>
                <c:pt idx="13">
                  <c:v>0.35591766723842339</c:v>
                </c:pt>
                <c:pt idx="14">
                  <c:v>1.7152658662092641E-3</c:v>
                </c:pt>
                <c:pt idx="15">
                  <c:v>1.7152658662092641E-3</c:v>
                </c:pt>
                <c:pt idx="16">
                  <c:v>6.8610634648370679E-3</c:v>
                </c:pt>
                <c:pt idx="17">
                  <c:v>1.7152658662092641E-3</c:v>
                </c:pt>
                <c:pt idx="18">
                  <c:v>2.5728987993138938E-3</c:v>
                </c:pt>
                <c:pt idx="19">
                  <c:v>8.6620926243567764E-2</c:v>
                </c:pt>
                <c:pt idx="20">
                  <c:v>8.1475128644939998E-2</c:v>
                </c:pt>
                <c:pt idx="21">
                  <c:v>7.0325900514579764E-2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6-4729-BE42-77EA29E0BC1F}"/>
            </c:ext>
          </c:extLst>
        </c:ser>
        <c:axId val="69003904"/>
        <c:axId val="69603712"/>
      </c:barChart>
      <c:catAx>
        <c:axId val="69003904"/>
        <c:scaling>
          <c:orientation val="maxMin"/>
        </c:scaling>
        <c:axPos val="l"/>
        <c:numFmt formatCode="General" sourceLinked="1"/>
        <c:maj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en-US" sz="1400" kern="1200">
                <a:latin typeface="Calibri" pitchFamily="34" charset="0"/>
                <a:cs typeface="Arial" pitchFamily="34" charset="0"/>
              </a:defRPr>
            </a:pPr>
            <a:endParaRPr lang="fr-FR"/>
          </a:p>
        </c:txPr>
        <c:crossAx val="69603712"/>
        <c:crosses val="autoZero"/>
        <c:auto val="1"/>
        <c:lblAlgn val="ctr"/>
        <c:lblOffset val="100"/>
        <c:noMultiLvlLbl val="1"/>
      </c:catAx>
      <c:valAx>
        <c:axId val="69603712"/>
        <c:scaling>
          <c:orientation val="minMax"/>
        </c:scaling>
        <c:axPos val="b"/>
        <c:numFmt formatCode="0%" sourceLinked="0"/>
        <c:maj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en-US" sz="900" kern="1200"/>
            </a:pPr>
            <a:endParaRPr lang="fr-FR"/>
          </a:p>
        </c:txPr>
        <c:crossAx val="69003904"/>
        <c:crosses val="max"/>
        <c:crossBetween val="between"/>
      </c:valAx>
    </c:plotArea>
    <c:plotVisOnly val="1"/>
    <c:dispBlanksAs val="zero"/>
    <c:showDLblsOverMax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effectLst/>
                <a:latin typeface="+mn-lt"/>
                <a:ea typeface="+mn-ea"/>
                <a:cs typeface="+mn-cs"/>
              </a:defRPr>
            </a:pPr>
            <a:r>
              <a:rPr lang="fr-FR" sz="1600" b="1"/>
              <a:t>Top Reported preferred terms (MedDRA)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v/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'Reported preferred terms'!$A$2:$A$10</c:f>
              <c:strCache>
                <c:ptCount val="9"/>
                <c:pt idx="0">
                  <c:v>Fièvre</c:v>
                </c:pt>
                <c:pt idx="1">
                  <c:v>Asthénie</c:v>
                </c:pt>
                <c:pt idx="2">
                  <c:v>Céphalées</c:v>
                </c:pt>
                <c:pt idx="3">
                  <c:v>Myalgies</c:v>
                </c:pt>
                <c:pt idx="4">
                  <c:v>Douleur au site d'injection</c:v>
                </c:pt>
                <c:pt idx="5">
                  <c:v>Vertige/étourdissement</c:v>
                </c:pt>
                <c:pt idx="6">
                  <c:v>Frissons</c:v>
                </c:pt>
                <c:pt idx="7">
                  <c:v>Nausées/vomissements</c:v>
                </c:pt>
                <c:pt idx="8">
                  <c:v>Arthralgies</c:v>
                </c:pt>
              </c:strCache>
            </c:strRef>
          </c:cat>
          <c:val>
            <c:numRef>
              <c:f>'Reported preferred terms'!$C$2:$C$10</c:f>
              <c:numCache>
                <c:formatCode>#0.0%</c:formatCode>
                <c:ptCount val="9"/>
                <c:pt idx="0">
                  <c:v>0.26586620926243693</c:v>
                </c:pt>
                <c:pt idx="1">
                  <c:v>0.22641509434000051</c:v>
                </c:pt>
                <c:pt idx="2">
                  <c:v>0.20840480274442602</c:v>
                </c:pt>
                <c:pt idx="3">
                  <c:v>0.12607204116638079</c:v>
                </c:pt>
                <c:pt idx="4">
                  <c:v>0.11320754719999998</c:v>
                </c:pt>
                <c:pt idx="5">
                  <c:v>0.10600000000000002</c:v>
                </c:pt>
                <c:pt idx="6">
                  <c:v>0.10034305317324189</c:v>
                </c:pt>
                <c:pt idx="7">
                  <c:v>8.4905660377000466E-2</c:v>
                </c:pt>
                <c:pt idx="8">
                  <c:v>7.3756432246998543E-2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29-41A4-B8D1-374FCF03689E}"/>
            </c:ext>
          </c:extLst>
        </c:ser>
        <c:axId val="69652480"/>
        <c:axId val="69654016"/>
      </c:barChart>
      <c:catAx>
        <c:axId val="69652480"/>
        <c:scaling>
          <c:orientation val="maxMin"/>
        </c:scaling>
        <c:axPos val="l"/>
        <c:numFmt formatCode="General" sourceLinked="1"/>
        <c:maj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en-US" sz="1600" kern="1200"/>
            </a:pPr>
            <a:endParaRPr lang="fr-FR"/>
          </a:p>
        </c:txPr>
        <c:crossAx val="69654016"/>
        <c:crosses val="autoZero"/>
        <c:auto val="1"/>
        <c:lblAlgn val="ctr"/>
        <c:lblOffset val="100"/>
        <c:noMultiLvlLbl val="1"/>
      </c:catAx>
      <c:valAx>
        <c:axId val="69654016"/>
        <c:scaling>
          <c:orientation val="minMax"/>
        </c:scaling>
        <c:axPos val="b"/>
        <c:numFmt formatCode="0%" sourceLinked="0"/>
        <c:maj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en-US" sz="900" kern="1200"/>
            </a:pPr>
            <a:endParaRPr lang="fr-FR"/>
          </a:p>
        </c:txPr>
        <c:crossAx val="69652480"/>
        <c:crosses val="max"/>
        <c:crossBetween val="between"/>
      </c:valAx>
    </c:plotArea>
    <c:plotVisOnly val="1"/>
    <c:dispBlanksAs val="zero"/>
    <c:showDLblsOverMax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080" b="1" i="0" u="none" strike="noStrike" kern="1200" baseline="0">
                <a:effectLst/>
                <a:latin typeface="+mn-lt"/>
                <a:ea typeface="+mn-ea"/>
                <a:cs typeface="+mn-cs"/>
              </a:defRPr>
            </a:pPr>
            <a:r>
              <a:rPr lang="fr-FR"/>
              <a:t>Top Reported preferred terms (MedDRA)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5819420450448556"/>
          <c:y val="7.9235218590339468E-2"/>
          <c:w val="0.51493697082752943"/>
          <c:h val="0.87022538036314401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'Reported preferred terms'!$A$2:$A$12</c:f>
              <c:strCache>
                <c:ptCount val="11"/>
                <c:pt idx="0">
                  <c:v>Accident vasculaire cérébral</c:v>
                </c:pt>
                <c:pt idx="1">
                  <c:v>Infection COVID-19</c:v>
                </c:pt>
                <c:pt idx="2">
                  <c:v>Pic hypertensif</c:v>
                </c:pt>
                <c:pt idx="3">
                  <c:v>Dyspnée</c:v>
                </c:pt>
                <c:pt idx="4">
                  <c:v>Fièvre</c:v>
                </c:pt>
                <c:pt idx="5">
                  <c:v>Infarctus du myocarde</c:v>
                </c:pt>
                <c:pt idx="6">
                  <c:v>Hémiparésie </c:v>
                </c:pt>
                <c:pt idx="7">
                  <c:v>Perte de conscience</c:v>
                </c:pt>
                <c:pt idx="8">
                  <c:v>thrombose veineuse/thrombophlébite/embol de l'artère fémoral</c:v>
                </c:pt>
                <c:pt idx="9">
                  <c:v>Choc anaphylactique</c:v>
                </c:pt>
                <c:pt idx="10">
                  <c:v>AVC du tronc cérébral</c:v>
                </c:pt>
              </c:strCache>
            </c:strRef>
          </c:cat>
          <c:val>
            <c:numRef>
              <c:f>'Reported preferred terms'!$C$2:$C$12</c:f>
              <c:numCache>
                <c:formatCode>#0.0%</c:formatCode>
                <c:ptCount val="11"/>
                <c:pt idx="0">
                  <c:v>0.20454545454500081</c:v>
                </c:pt>
                <c:pt idx="1">
                  <c:v>0.18181818000000069</c:v>
                </c:pt>
                <c:pt idx="2">
                  <c:v>6.81818181E-2</c:v>
                </c:pt>
                <c:pt idx="3">
                  <c:v>5.681818181818199E-2</c:v>
                </c:pt>
                <c:pt idx="4">
                  <c:v>5.681818181818199E-2</c:v>
                </c:pt>
                <c:pt idx="5">
                  <c:v>4.5454545453999955E-2</c:v>
                </c:pt>
                <c:pt idx="6">
                  <c:v>3.4090909090909088E-2</c:v>
                </c:pt>
                <c:pt idx="7">
                  <c:v>3.4090909090909088E-2</c:v>
                </c:pt>
                <c:pt idx="8">
                  <c:v>3.4090909090909088E-2</c:v>
                </c:pt>
                <c:pt idx="9">
                  <c:v>2.2727272727272839E-2</c:v>
                </c:pt>
                <c:pt idx="10">
                  <c:v>2.2727272727272839E-2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F-431C-B6A1-421503760CF4}"/>
            </c:ext>
          </c:extLst>
        </c:ser>
        <c:axId val="67253760"/>
        <c:axId val="67255296"/>
      </c:barChart>
      <c:catAx>
        <c:axId val="67253760"/>
        <c:scaling>
          <c:orientation val="maxMin"/>
        </c:scaling>
        <c:axPos val="l"/>
        <c:numFmt formatCode="General" sourceLinked="1"/>
        <c:maj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en-US" sz="1400" kern="1200">
                <a:latin typeface="Calibri" pitchFamily="34" charset="0"/>
              </a:defRPr>
            </a:pPr>
            <a:endParaRPr lang="fr-FR"/>
          </a:p>
        </c:txPr>
        <c:crossAx val="67255296"/>
        <c:crosses val="autoZero"/>
        <c:auto val="1"/>
        <c:lblAlgn val="ctr"/>
        <c:lblOffset val="100"/>
        <c:noMultiLvlLbl val="1"/>
      </c:catAx>
      <c:valAx>
        <c:axId val="67255296"/>
        <c:scaling>
          <c:orientation val="minMax"/>
        </c:scaling>
        <c:axPos val="b"/>
        <c:numFmt formatCode="0%" sourceLinked="0"/>
        <c:maj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lang="en-US" sz="900" kern="1200"/>
            </a:pPr>
            <a:endParaRPr lang="fr-FR"/>
          </a:p>
        </c:txPr>
        <c:crossAx val="67253760"/>
        <c:crosses val="max"/>
        <c:crossBetween val="between"/>
      </c:valAx>
    </c:plotArea>
    <c:plotVisOnly val="1"/>
    <c:dispBlanksAs val="zero"/>
    <c:showDLblsOverMax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A0206-AFA9-46C0-924A-86A524BC9066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60356-AAE5-491E-896B-B8757A5B74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0356-AAE5-491E-896B-B8757A5B749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0356-AAE5-491E-896B-B8757A5B749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0356-AAE5-491E-896B-B8757A5B7490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-9525" y="6053146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2359029" y="6043621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Date Placeholder 2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10" name="Footer Placeholder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46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2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104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4608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1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8" name="Slide Number Placeholder 1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8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1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5414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7767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8" name="Slide Number Placeholder 1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1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5817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5732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5878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997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white">
          <a:xfrm>
            <a:off x="-9525" y="457200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white">
          <a:xfrm>
            <a:off x="1447804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8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10" name="Slide Number Placeholder 1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8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Footer Placeholder 1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8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6907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4536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 bwMode="white">
          <a:xfrm>
            <a:off x="6096004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8"/>
            <a:ext cx="2057400" cy="5516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8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4" y="6248408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0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193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 dirty="0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6161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8CC1-EB88-4F9D-A68C-D0AB9560E182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647D-8DE3-44C5-A887-94A6C8E67E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8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44288858-5ACE-4B5E-844E-DD4D05943155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4" y="6248408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3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96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5FA652B2-6209-476D-83C5-C0F375ACF0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113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vA1s5S9rQ0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42908" y="1071546"/>
            <a:ext cx="9433048" cy="1828800"/>
          </a:xfrm>
        </p:spPr>
        <p:txBody>
          <a:bodyPr/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PHARMACOVIGILANCE ET VACCINATION CONTRE </a:t>
            </a:r>
            <a:b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COVID -19 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 Karim </a:t>
            </a:r>
            <a:r>
              <a:rPr lang="fr-FR" dirty="0" err="1" smtClean="0"/>
              <a:t>Aouam</a:t>
            </a:r>
            <a:r>
              <a:rPr lang="fr-FR" dirty="0" smtClean="0"/>
              <a:t>. Chef de Service de Pharmacologie Clinque. CHU Monastir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183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*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492"/>
            <a:ext cx="6500858" cy="6579656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/>
        </p:nvGrpSpPr>
        <p:grpSpPr>
          <a:xfrm>
            <a:off x="7660808" y="211398"/>
            <a:ext cx="1340348" cy="931586"/>
            <a:chOff x="7561388" y="211398"/>
            <a:chExt cx="1340348" cy="931586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xmlns="" id="{23F16543-B036-40FF-ABC3-401F93F5D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206" y="211398"/>
              <a:ext cx="836972" cy="72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 descr="BioNTech: We aspire to individualize cancer medicine">
              <a:extLst>
                <a:ext uri="{FF2B5EF4-FFF2-40B4-BE49-F238E27FC236}">
                  <a16:creationId xmlns:a16="http://schemas.microsoft.com/office/drawing/2014/main" xmlns="" id="{DF701F47-98EF-4E96-B2F6-BD477F1CC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388" y="945553"/>
              <a:ext cx="1340348" cy="19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ZoneTexte 8"/>
          <p:cNvSpPr txBox="1"/>
          <p:nvPr/>
        </p:nvSpPr>
        <p:spPr>
          <a:xfrm>
            <a:off x="3643306" y="0"/>
            <a:ext cx="299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COMIRNATY®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85720" y="851118"/>
            <a:ext cx="9072626" cy="50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Vaccin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ARNm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 doses 30</a:t>
            </a:r>
            <a:r>
              <a:rPr kumimoji="0" lang="fr-FR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µ</a:t>
            </a:r>
            <a:r>
              <a:rPr lang="fr-FR" sz="2700" kern="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 à 3 semaines d’intervalle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Vaccin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multidose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congelé à – 70°C, stable 5 jours frigidaire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Début de l’essai 27 juillet 2020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44 000 participants,  150 centres (US, Allemagne, Turquie, Sud</a:t>
            </a:r>
            <a:r>
              <a:rPr kumimoji="0" lang="fr-FR" sz="2700" b="0" i="0" u="none" strike="noStrike" kern="1200" cap="none" spc="0" normalizeH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Afrique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Brésil, Argentine)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41% âgés de 56 à 85 ans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803652" y="0"/>
            <a:ext cx="1340348" cy="931586"/>
            <a:chOff x="7561388" y="211398"/>
            <a:chExt cx="1340348" cy="931586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xmlns="" id="{23F16543-B036-40FF-ABC3-401F93F5D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206" y="211398"/>
              <a:ext cx="836972" cy="72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BioNTech: We aspire to individualize cancer medicine">
              <a:extLst>
                <a:ext uri="{FF2B5EF4-FFF2-40B4-BE49-F238E27FC236}">
                  <a16:creationId xmlns:a16="http://schemas.microsoft.com/office/drawing/2014/main" xmlns="" id="{DF701F47-98EF-4E96-B2F6-BD477F1CC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388" y="945553"/>
              <a:ext cx="1340348" cy="19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214282" y="866798"/>
            <a:ext cx="8643966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2"/>
          <p:cNvGrpSpPr/>
          <p:nvPr/>
        </p:nvGrpSpPr>
        <p:grpSpPr>
          <a:xfrm>
            <a:off x="7803652" y="0"/>
            <a:ext cx="1340348" cy="931586"/>
            <a:chOff x="7561388" y="211398"/>
            <a:chExt cx="1340348" cy="931586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xmlns="" id="{23F16543-B036-40FF-ABC3-401F93F5D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206" y="211398"/>
              <a:ext cx="836972" cy="72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3" descr="BioNTech: We aspire to individualize cancer medicine">
              <a:extLst>
                <a:ext uri="{FF2B5EF4-FFF2-40B4-BE49-F238E27FC236}">
                  <a16:creationId xmlns:a16="http://schemas.microsoft.com/office/drawing/2014/main" xmlns="" id="{DF701F47-98EF-4E96-B2F6-BD477F1CC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388" y="945553"/>
              <a:ext cx="1340348" cy="19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1475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81063"/>
            <a:ext cx="7710116" cy="56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2214554"/>
            <a:ext cx="74295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4348" y="3300638"/>
            <a:ext cx="7429552" cy="2143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394659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wrap="none">
            <a:spAutoFit/>
          </a:bodyPr>
          <a:lstStyle/>
          <a:p>
            <a:r>
              <a:rPr dirty="0" lang="fr-FR" smtClean="0" sz="3600">
                <a:latin charset="0" pitchFamily="34" typeface="Arial"/>
                <a:cs charset="0" pitchFamily="34" typeface="Arial"/>
              </a:rPr>
              <a:t>Effets indésirables</a:t>
            </a:r>
            <a:endParaRPr dirty="0" lang="fr-FR" sz="28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57157" y="1285860"/>
            <a:ext cx="3714776" cy="5000660"/>
            <a:chOff x="696596" y="1214422"/>
            <a:chExt cx="2791691" cy="4572032"/>
          </a:xfrm>
        </p:grpSpPr>
        <p:pic>
          <p:nvPicPr>
            <p:cNvPr id="86018" name="Picture 2"/>
            <p:cNvPicPr>
              <a:picLocks noChangeArrowheads="1" noChangeAspect="1"/>
            </p:cNvPicPr>
            <p:nvPr/>
          </p:nvPicPr>
          <p:blipFill>
            <a:blip r:embed="rId2"/>
            <a:srcRect b="49260" l="34" r="-65"/>
            <a:stretch>
              <a:fillRect/>
            </a:stretch>
          </p:blipFill>
          <p:spPr bwMode="auto">
            <a:xfrm>
              <a:off x="696596" y="1214422"/>
              <a:ext cx="2791691" cy="45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785786" y="5000636"/>
              <a:ext cx="142876" cy="785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786313" y="1705002"/>
            <a:ext cx="3786214" cy="5010146"/>
            <a:chOff x="4553289" y="1428736"/>
            <a:chExt cx="2794567" cy="4510080"/>
          </a:xfrm>
        </p:grpSpPr>
        <p:pic>
          <p:nvPicPr>
            <p:cNvPr id="6" name="Picture 2"/>
            <p:cNvPicPr>
              <a:picLocks noChangeArrowheads="1" noChangeAspect="1"/>
            </p:cNvPicPr>
            <p:nvPr/>
          </p:nvPicPr>
          <p:blipFill>
            <a:blip r:embed="rId2"/>
            <a:srcRect r="-134" t="50740"/>
            <a:stretch>
              <a:fillRect/>
            </a:stretch>
          </p:blipFill>
          <p:spPr bwMode="auto">
            <a:xfrm>
              <a:off x="4553289" y="1500174"/>
              <a:ext cx="2794567" cy="443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4643438" y="1428736"/>
              <a:ext cx="14287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60851" y="1857402"/>
            <a:ext cx="193575" cy="634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rrowheads="1" noChangeAspect="1"/>
          </p:cNvPicPr>
          <p:nvPr/>
        </p:nvPicPr>
        <p:blipFill>
          <a:blip r:embed="rId2"/>
          <a:srcRect r="-134" t="95623"/>
          <a:stretch>
            <a:fillRect/>
          </a:stretch>
        </p:blipFill>
        <p:spPr bwMode="auto">
          <a:xfrm>
            <a:off x="357158" y="6286520"/>
            <a:ext cx="3786214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394659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Effets indésirables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85811" y="1090612"/>
            <a:ext cx="7500965" cy="5481659"/>
            <a:chOff x="1000125" y="1090613"/>
            <a:chExt cx="7143750" cy="4976828"/>
          </a:xfrm>
        </p:grpSpPr>
        <p:grpSp>
          <p:nvGrpSpPr>
            <p:cNvPr id="6" name="Groupe 5"/>
            <p:cNvGrpSpPr/>
            <p:nvPr/>
          </p:nvGrpSpPr>
          <p:grpSpPr>
            <a:xfrm>
              <a:off x="1000125" y="1090613"/>
              <a:ext cx="7143750" cy="4695841"/>
              <a:chOff x="1000125" y="1090613"/>
              <a:chExt cx="7143750" cy="4695841"/>
            </a:xfrm>
          </p:grpSpPr>
          <p:pic>
            <p:nvPicPr>
              <p:cNvPr id="870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00125" y="1090613"/>
                <a:ext cx="7143750" cy="467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214414" y="4857760"/>
                <a:ext cx="142876" cy="928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670" y="5715016"/>
              <a:ext cx="69532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394659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Effets indésirables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57224" y="1071546"/>
            <a:ext cx="7420003" cy="5429288"/>
            <a:chOff x="1081088" y="1071546"/>
            <a:chExt cx="6981825" cy="4638692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1088" y="1147763"/>
              <a:ext cx="6981825" cy="456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214414" y="1071546"/>
              <a:ext cx="14287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394659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Effets indésirables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16" y="17144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Principaux EI grade </a:t>
            </a: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3 : </a:t>
            </a:r>
          </a:p>
          <a:p>
            <a:pPr lvl="1"/>
            <a:endParaRPr lang="fr-FR" sz="2800" dirty="0" smtClean="0">
              <a:solidFill>
                <a:srgbClr val="0055A5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ocaux: douleur et rougeur au point d’injection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55A5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énéraux</a:t>
            </a:r>
          </a:p>
          <a:p>
            <a:pPr lvl="1"/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- fatigue </a:t>
            </a:r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(3,8</a:t>
            </a: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lvl="1"/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- céphalées </a:t>
            </a:r>
            <a:r>
              <a:rPr lang="fr-FR" sz="2800" dirty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(2%)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01.nyt.com/newsgraphics/2020/12/05/how-coronavirus-vaccines-work/bfc0853d153d535d46b3802e047ba7d1dbf47cb4/2-virion-sinovac-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42984"/>
            <a:ext cx="8786874" cy="5572140"/>
          </a:xfrm>
          <a:prstGeom prst="rect">
            <a:avLst/>
          </a:prstGeom>
          <a:noFill/>
        </p:spPr>
      </p:pic>
      <p:pic>
        <p:nvPicPr>
          <p:cNvPr id="9220" name="Picture 4" descr="Sinovac : les résultats du Brésil montrent que le vaccin chinois est  efficace à 50,4% - BBC News Afr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28" y="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14282" y="2428868"/>
            <a:ext cx="18564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000" dirty="0" smtClean="0"/>
              <a:t>β-</a:t>
            </a:r>
            <a:r>
              <a:rPr lang="fr-FR" sz="2000" dirty="0" err="1" smtClean="0"/>
              <a:t>propiolactone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univ-rennes1.fr/sites/www.univ-rennes1.fr/files/styles/asset_image_full/public/assets/images/3d_medical_animation_corona_virus-fr-960px.jpg?itok=fnWeUf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785786" y="138403"/>
            <a:ext cx="7572428" cy="6648183"/>
            <a:chOff x="1428728" y="138403"/>
            <a:chExt cx="7572428" cy="6648183"/>
          </a:xfrm>
        </p:grpSpPr>
        <p:pic>
          <p:nvPicPr>
            <p:cNvPr id="47106" name="Picture 2" descr="https://static01.nyt.com/newsgraphics/2020/12/05/how-coronavirus-vaccines-work/bfc0853d153d535d46b3802e047ba7d1dbf47cb4/5-apc-sinovac-60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138403"/>
              <a:ext cx="6286544" cy="6648183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3500430" y="428604"/>
              <a:ext cx="17144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/>
                <a:t>INACTIVATED</a:t>
              </a:r>
            </a:p>
            <a:p>
              <a:pPr algn="ctr"/>
              <a:r>
                <a:rPr lang="fr-FR" dirty="0" smtClean="0"/>
                <a:t>CORONAVIRUS</a:t>
              </a:r>
              <a:endParaRPr lang="fr-FR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28728" y="1428736"/>
              <a:ext cx="10715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 smtClean="0"/>
                <a:t>Engulfing</a:t>
              </a:r>
              <a:endParaRPr lang="fr-FR" dirty="0" smtClean="0"/>
            </a:p>
            <a:p>
              <a:pPr algn="ctr"/>
              <a:r>
                <a:rPr lang="fr-FR" dirty="0" smtClean="0"/>
                <a:t>the virus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29388" y="2211165"/>
              <a:ext cx="2571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/>
                <a:t>ANTIGEN-PRESENTING</a:t>
              </a:r>
            </a:p>
            <a:p>
              <a:pPr algn="ctr"/>
              <a:r>
                <a:rPr lang="fr-FR" dirty="0" smtClean="0"/>
                <a:t>CELL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00578" y="3139859"/>
              <a:ext cx="15001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 smtClean="0"/>
                <a:t>Digesting</a:t>
              </a:r>
              <a:endParaRPr lang="fr-FR" dirty="0" smtClean="0"/>
            </a:p>
            <a:p>
              <a:pPr algn="ctr"/>
              <a:r>
                <a:rPr lang="fr-FR" dirty="0" smtClean="0"/>
                <a:t>virus </a:t>
              </a:r>
              <a:r>
                <a:rPr lang="fr-FR" dirty="0" err="1" smtClean="0"/>
                <a:t>proteins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7488" y="4429132"/>
              <a:ext cx="15001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 smtClean="0"/>
                <a:t>Presenting</a:t>
              </a:r>
              <a:endParaRPr lang="fr-FR" dirty="0" smtClean="0"/>
            </a:p>
            <a:p>
              <a:pPr algn="ctr"/>
              <a:r>
                <a:rPr lang="fr-FR" dirty="0" smtClean="0"/>
                <a:t>virus </a:t>
              </a:r>
              <a:r>
                <a:rPr lang="fr-FR" dirty="0" err="1" smtClean="0"/>
                <a:t>protein</a:t>
              </a:r>
              <a:endParaRPr lang="fr-FR" dirty="0" smtClean="0"/>
            </a:p>
            <a:p>
              <a:pPr algn="ctr"/>
              <a:r>
                <a:rPr lang="fr-FR" dirty="0" smtClean="0"/>
                <a:t>fragments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1934" y="5715016"/>
              <a:ext cx="1000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/>
                <a:t>HELPER</a:t>
              </a:r>
            </a:p>
            <a:p>
              <a:pPr algn="ctr"/>
              <a:r>
                <a:rPr lang="fr-FR" dirty="0" smtClean="0"/>
                <a:t>T CELL</a:t>
              </a:r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57158" y="714356"/>
            <a:ext cx="20826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Réponse cellulaire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Sinovac : les résultats du Brésil montrent que le vaccin chinois est  efficace à 50,4% - BBC News Afr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28" y="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rrowheads="1" noChangeAspect="1"/>
          </p:cNvPicPr>
          <p:nvPr/>
        </p:nvPicPr>
        <p:blipFill>
          <a:blip r:embed="rId2"/>
          <a:srcRect r="8"/>
          <a:stretch>
            <a:fillRect/>
          </a:stretch>
        </p:blipFill>
        <p:spPr bwMode="auto">
          <a:xfrm>
            <a:off x="1214414" y="240953"/>
            <a:ext cx="6687911" cy="633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57158" y="714356"/>
            <a:ext cx="21339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none">
            <a:spAutoFit/>
          </a:bodyPr>
          <a:lstStyle/>
          <a:p>
            <a:r>
              <a:rPr dirty="0" lang="fr-FR" smtClean="0">
                <a:latin charset="0" pitchFamily="34" typeface="Arial"/>
                <a:cs charset="0" pitchFamily="34" typeface="Arial"/>
              </a:rPr>
              <a:t>Réponse humorale</a:t>
            </a:r>
            <a:endParaRPr dirty="0" lang="fr-FR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Sinovac : les résultats du Brésil montrent que le vaccin chinois est  efficace à 50,4% - BBC News Afrique" id="4" name="Picture 4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28" y="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3835" y="1422622"/>
            <a:ext cx="9072626" cy="50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Vaccin à virus inactivé, 2 doses en</a:t>
            </a:r>
            <a:r>
              <a:rPr kumimoji="0" lang="fr-FR" sz="2700" b="0" i="0" u="none" strike="noStrike" kern="1200" cap="none" spc="0" normalizeH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 à 2 semaines d’intervalle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Vaccin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multidose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conserv</a:t>
            </a:r>
            <a:r>
              <a:rPr lang="fr-FR" sz="27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é 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à 2 à 8°C, 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Essais cliniques phases</a:t>
            </a:r>
            <a:r>
              <a:rPr kumimoji="0" lang="fr-FR" sz="2700" b="0" i="0" u="none" strike="noStrike" kern="1200" cap="none" spc="0" normalizeH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 et 2, phase 3 non encore publié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7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 2 Essais clinques phase 2 : 18- 59 ans et 60 ans et plus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27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 Premiers résultats phase 3 peu encourageants 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Sinovac : les résultats du Brésil montrent que le vaccin chinois est  efficace à 50,4% - BBC News Afr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886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ZoneTexte 3"/>
          <p:cNvSpPr txBox="1"/>
          <p:nvPr/>
        </p:nvSpPr>
        <p:spPr>
          <a:xfrm>
            <a:off x="1302415" y="214290"/>
            <a:ext cx="5458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SINOVAC®; SINOPHARM®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3" y="633406"/>
            <a:ext cx="8999011" cy="30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477" y="4205301"/>
            <a:ext cx="140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Sinovac : les résultats du Brésil montrent que le vaccin chinois est  efficace à 50,4% - BBC News Afr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28" y="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ZoneTexte 4"/>
          <p:cNvSpPr txBox="1"/>
          <p:nvPr/>
        </p:nvSpPr>
        <p:spPr>
          <a:xfrm>
            <a:off x="142844" y="142852"/>
            <a:ext cx="394659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Effets indésirables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4833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>
            <a:off x="357158" y="1357298"/>
            <a:ext cx="35719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57158" y="3998916"/>
            <a:ext cx="35719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inovac : les résultats du Brésil montrent que le vaccin chinois est  efficace à 50,4% - BBC News Afr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28" y="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785786" y="1565498"/>
            <a:ext cx="9072626" cy="50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Phase III non encore publiée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Efficacité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 Brésil 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50,4%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lvl="0" indent="-17145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Efficacité en Turquie : 91,2%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Efficacité en Indonésie : 65,3 %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Sinovac : les résultats du Brésil montrent que le vaccin chinois est  efficace à 50,4% - BBC News Afr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28" y="0"/>
            <a:ext cx="2031972" cy="1142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ZoneTexte 3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'OMS recommande le vaccin AstraZeneca pour les plus de 65 ans, l'UE veut  renforcer sa production - L'Orient-Le J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873" y="0"/>
            <a:ext cx="2374127" cy="1581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285720" y="1571588"/>
            <a:ext cx="8501122" cy="44291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Vaccin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adenovirus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du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chimpanz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é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doses IM à 12 semaines d’intervalle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Vaccin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monodose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conservé entre 2 et 8°C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Début des essais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cliniques :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avril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18 à plus de 70 ans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14612" y="500042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VAXZEVRIA®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'OMS recommande le vaccin AstraZeneca pour les plus de 65 ans, l'UE veut  renforcer sa production - L'Orient-Le J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873" y="0"/>
            <a:ext cx="2374127" cy="1581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000" y="1571612"/>
            <a:ext cx="8849156" cy="29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857224" y="5143512"/>
            <a:ext cx="512672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Plus de 24 000 participants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7224" y="5774312"/>
            <a:ext cx="540224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GB, Afrique du Sud et Brésil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214818"/>
            <a:ext cx="1590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43" y="1785926"/>
            <a:ext cx="8772075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L'OMS recommande le vaccin AstraZeneca pour les plus de 65 ans, l'UE veut  renforcer sa production - L'Orient-Le J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873" y="0"/>
            <a:ext cx="2374127" cy="1581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7143768" y="2828468"/>
            <a:ext cx="128588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143768" y="3643314"/>
            <a:ext cx="128588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59414" y="4614418"/>
            <a:ext cx="128588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072330" y="3328534"/>
            <a:ext cx="135732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143768" y="5086588"/>
            <a:ext cx="135732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500042"/>
            <a:ext cx="394659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Effets indésirables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36"/>
            <a:ext cx="8929718" cy="301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857224" y="5143512"/>
            <a:ext cx="307648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560 participants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42" y="4000504"/>
            <a:ext cx="1333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i.ytimg.com/vi_webp/SvA1s5S9rQ0/maxresdefault.webp?v=5eb302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AutoShape 4" descr="https://i.ytimg.com/vi_webp/SvA1s5S9rQ0/maxresdefault.webp?v=5eb302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 descr="https://i.ytimg.com/vi_webp/SvA1s5S9rQ0/maxresdefault.webp?v=5eb302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https://www.youtube.com/watch?v=SvA1s5S9rQ0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5960"/>
            <a:ext cx="7429552" cy="67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428992" y="285752"/>
            <a:ext cx="1000132" cy="64293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429388" y="285728"/>
            <a:ext cx="1000132" cy="64293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57290" y="285728"/>
            <a:ext cx="1000132" cy="6357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357686" y="285728"/>
            <a:ext cx="1000132" cy="6357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215206" y="428604"/>
            <a:ext cx="1000132" cy="6357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000760" y="372621"/>
            <a:ext cx="1143008" cy="10001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2"/>
          <a:srcRect r="-1"/>
          <a:stretch>
            <a:fillRect/>
          </a:stretch>
        </p:blipFill>
        <p:spPr bwMode="auto">
          <a:xfrm>
            <a:off x="285720" y="214290"/>
            <a:ext cx="86011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rrowheads="1" noChangeAspect="1"/>
          </p:cNvPicPr>
          <p:nvPr/>
        </p:nvPicPr>
        <p:blipFill>
          <a:blip r:embed="rId3"/>
          <a:srcRect b="-1" r="58"/>
          <a:stretch>
            <a:fillRect/>
          </a:stretch>
        </p:blipFill>
        <p:spPr bwMode="auto">
          <a:xfrm>
            <a:off x="500034" y="2571744"/>
            <a:ext cx="80724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5143504" y="6242728"/>
            <a:ext cx="300039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1406" y="1279746"/>
            <a:ext cx="9072626" cy="50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Vaccin à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adenovirus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26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700" dirty="0" smtClean="0">
              <a:solidFill>
                <a:srgbClr val="0055A5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Une seule prise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Vaccin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multidose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conserv</a:t>
            </a:r>
            <a:r>
              <a:rPr lang="fr-FR" sz="2700" dirty="0" smtClean="0">
                <a:solidFill>
                  <a:srgbClr val="0055A5"/>
                </a:solidFill>
                <a:latin typeface="Arial" pitchFamily="34" charset="0"/>
                <a:cs typeface="Arial" pitchFamily="34" charset="0"/>
              </a:rPr>
              <a:t>é 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à 2 à 8°C, </a:t>
            </a: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14612" y="500042"/>
            <a:ext cx="2280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JANSSEN®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JMoa21_0.tmp" id="2" name="Image 1"/>
          <p:cNvPicPr>
            <a:picLocks noChangeAspect="1"/>
          </p:cNvPicPr>
          <p:nvPr/>
        </p:nvPicPr>
        <p:blipFill>
          <a:blip r:embed="rId2"/>
          <a:srcRect b="-50"/>
          <a:stretch>
            <a:fillRect/>
          </a:stretch>
        </p:blipFill>
        <p:spPr>
          <a:xfrm>
            <a:off x="1428728" y="500042"/>
            <a:ext cx="6894184" cy="60085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86578" y="1071546"/>
            <a:ext cx="1080745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fr-FR" smtClean="0" sz="2800">
                <a:solidFill>
                  <a:srgbClr val="FF0000"/>
                </a:solidFill>
              </a:rPr>
              <a:t>66.9%</a:t>
            </a:r>
            <a:endParaRPr dirty="0" lang="fr-FR" sz="280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77403" y="4214818"/>
            <a:ext cx="1080745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fr-FR" smtClean="0" sz="2800">
                <a:solidFill>
                  <a:srgbClr val="FF0000"/>
                </a:solidFill>
              </a:rPr>
              <a:t>76.7%</a:t>
            </a:r>
            <a:endParaRPr dirty="0" lang="fr-FR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EJMoa21_0.tmp"/>
          <p:cNvPicPr>
            <a:picLocks noChangeAspect="1"/>
          </p:cNvPicPr>
          <p:nvPr/>
        </p:nvPicPr>
        <p:blipFill>
          <a:blip r:embed="rId2"/>
          <a:srcRect b="51041"/>
          <a:stretch>
            <a:fillRect/>
          </a:stretch>
        </p:blipFill>
        <p:spPr>
          <a:xfrm>
            <a:off x="2214546" y="285728"/>
            <a:ext cx="4741664" cy="3357586"/>
          </a:xfrm>
          <a:prstGeom prst="rect">
            <a:avLst/>
          </a:prstGeom>
        </p:spPr>
      </p:pic>
      <p:pic>
        <p:nvPicPr>
          <p:cNvPr id="3" name="Image 2" descr="NEJMoa21_0.tmp"/>
          <p:cNvPicPr>
            <a:picLocks noChangeAspect="1"/>
          </p:cNvPicPr>
          <p:nvPr/>
        </p:nvPicPr>
        <p:blipFill>
          <a:blip r:embed="rId2"/>
          <a:srcRect t="48958"/>
          <a:stretch>
            <a:fillRect/>
          </a:stretch>
        </p:blipFill>
        <p:spPr>
          <a:xfrm>
            <a:off x="2219322" y="3357562"/>
            <a:ext cx="474166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43265"/>
            <a:ext cx="8143463" cy="4847847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Vaccin ARNm, 2 doses 100</a:t>
            </a:r>
            <a:r>
              <a:rPr lang="en-US" kern="0" dirty="0" err="1" smtClean="0">
                <a:latin typeface="Arial" pitchFamily="34" charset="0"/>
                <a:cs typeface="Arial" pitchFamily="34" charset="0"/>
              </a:rPr>
              <a:t>ug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IM, à 4 semaines d’intervalle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Vaccin congelé à – 20°C, stabilité frigidaire?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Début essai phase III : fin juillet 2020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30 000 participants, centres aux US, 7000 &gt; 65 ans, 5 000 &lt; 65 ans avec FDR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6" name="Picture 19" descr="Moderna - Wikipedia">
            <a:extLst>
              <a:ext uri="{FF2B5EF4-FFF2-40B4-BE49-F238E27FC236}">
                <a16:creationId xmlns="" xmlns:a16="http://schemas.microsoft.com/office/drawing/2014/main" id="{E0A12ABF-BE55-445F-AD25-C1FBC808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630" y="609203"/>
            <a:ext cx="751844" cy="3288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714612" y="500042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SPIKEVAX®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jm.org/na101/home/literatum/publisher/mms/journals/content/nejm/2021/nejm_2021.384.issue-5/nejmoa2035389/20210819/images/img_xlarge/nejmoa2035389_f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14"/>
            <a:ext cx="6715172" cy="6707649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5500694" y="5357826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5"/>
            <a:ext cx="9001156" cy="19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urosurveillance.org/docserver/fulltext/eurosurveillance/26/41/2100920-f2.gif"/>
          <p:cNvPicPr>
            <a:picLocks noChangeAspect="1" noChangeArrowheads="1"/>
          </p:cNvPicPr>
          <p:nvPr/>
        </p:nvPicPr>
        <p:blipFill>
          <a:blip r:embed="rId2"/>
          <a:srcRect r="48311"/>
          <a:stretch>
            <a:fillRect/>
          </a:stretch>
        </p:blipFill>
        <p:spPr bwMode="auto">
          <a:xfrm>
            <a:off x="-32" y="0"/>
            <a:ext cx="8501122" cy="68502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001024" y="1643050"/>
            <a:ext cx="7585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81.7%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215338" y="2357430"/>
            <a:ext cx="7585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85.8%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15338" y="3643314"/>
            <a:ext cx="7585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69.4%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358214" y="4702742"/>
            <a:ext cx="7585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76.9%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358214" y="5500702"/>
            <a:ext cx="758541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75.7%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28650" y="158547"/>
            <a:ext cx="8143462" cy="84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x-none" sz="2400" b="0" i="0" u="none" strike="noStrike" kern="1200" cap="none" spc="-13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Vaccin COVID- 19: un développement accéléré</a:t>
            </a:r>
            <a:endParaRPr kumimoji="0" lang="fr-FR" altLang="fr-FR" sz="2400" b="0" i="0" u="none" strike="noStrike" kern="1200" cap="none" spc="-13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30629" y="1104628"/>
            <a:ext cx="5539994" cy="4038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décembre 2019: déclaration à l’OMS de la survenue d’une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épidémie de pneumonies d’allure virale d’étiologie inconnue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janvier 2020, autorités sanitaires chinoises et OMS annoncent la découverte d’un nouveau coronavirus, appelé 2019-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nCoV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(isolé le 7 janvier), renommé SARS-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11-12 janvier 2020: séquence complète du génome du coronavirus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transmise par les autorités chinoises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mars 2020: démarrage du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fr-FR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essai clinique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Moderna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vaccin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ARNm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avril 2020 : 115 candidats vaccins dont 5 en développement clinique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Juillet 2020: début des essais de phase 3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novembre 2020: premiers résultats d’efficacité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décembre 2020: autorisation vaccin Pfizer/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BioNTech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 le MHRA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Medicines and Healthcare products Regulatory Agency)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décembre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5A1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 : début vaccination UK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79790" y="1060900"/>
            <a:ext cx="35356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7 décembre 2020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11 candidats vaccins en phase 3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Autorisations utilisation EMA: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srgbClr val="0055A5"/>
                </a:solidFill>
              </a:rPr>
              <a:t> </a:t>
            </a:r>
            <a:r>
              <a:rPr lang="fr-FR" sz="1600" kern="0" dirty="0" smtClean="0">
                <a:solidFill>
                  <a:srgbClr val="0055A5"/>
                </a:solidFill>
              </a:rPr>
              <a:t>            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- avant le 28/12 vaccin Pfizer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srgbClr val="0055A5"/>
                </a:solidFill>
              </a:rPr>
              <a:t> </a:t>
            </a:r>
            <a:r>
              <a:rPr lang="fr-FR" sz="1600" kern="0" dirty="0" smtClean="0">
                <a:solidFill>
                  <a:srgbClr val="0055A5"/>
                </a:solidFill>
              </a:rPr>
              <a:t>            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- avant le 12/01 vaccin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Moderna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 smtClean="0">
              <a:solidFill>
                <a:srgbClr val="0055A5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La Tunisie commande 6 vaccins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 smtClean="0">
              <a:solidFill>
                <a:srgbClr val="0055A5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Sputnik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Pfizer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err="1" smtClean="0">
                <a:solidFill>
                  <a:srgbClr val="0055A5"/>
                </a:solidFill>
              </a:rPr>
              <a:t>Sinovac</a:t>
            </a:r>
            <a:r>
              <a:rPr lang="fr-FR" sz="1600" kern="0" dirty="0" smtClean="0">
                <a:solidFill>
                  <a:srgbClr val="0055A5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Astra-Zeneca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Johnson &amp; Johnson (8 avril 2021)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</a:rPr>
              <a:t>Moderna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55A5"/>
              </a:solidFill>
              <a:effectLst/>
              <a:uLnTx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65520" y="1436666"/>
            <a:ext cx="2053590" cy="149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www.eurosurveillance.org/docserver/fulltext/eurosurveillance/26/41/2100920-f2.gif"/>
          <p:cNvPicPr>
            <a:picLocks noChangeAspect="1" noChangeArrowheads="1"/>
          </p:cNvPicPr>
          <p:nvPr/>
        </p:nvPicPr>
        <p:blipFill>
          <a:blip r:embed="rId2"/>
          <a:srcRect l="56858"/>
          <a:stretch>
            <a:fillRect/>
          </a:stretch>
        </p:blipFill>
        <p:spPr bwMode="auto">
          <a:xfrm>
            <a:off x="1500166" y="142852"/>
            <a:ext cx="6124618" cy="646966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429520" y="1357298"/>
            <a:ext cx="7585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91.4%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456797" y="2273850"/>
            <a:ext cx="5838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81%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88648" y="3286124"/>
            <a:ext cx="5838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92%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72396" y="5417122"/>
            <a:ext cx="758541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90.9%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79" y="2495550"/>
            <a:ext cx="8124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0"/>
            <a:ext cx="8848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14810" y="1500174"/>
            <a:ext cx="428628" cy="142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857620" y="2818306"/>
            <a:ext cx="1143008" cy="182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14810" y="4117254"/>
            <a:ext cx="428628" cy="142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14810" y="5383952"/>
            <a:ext cx="428628" cy="142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14810" y="6669836"/>
            <a:ext cx="428628" cy="142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9520" y="1500174"/>
            <a:ext cx="428628" cy="142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29520" y="2799121"/>
            <a:ext cx="428628" cy="142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215206" y="4117254"/>
            <a:ext cx="785818" cy="169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429520" y="5397015"/>
            <a:ext cx="428628" cy="142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429520" y="6689022"/>
            <a:ext cx="428628" cy="142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28550" r="28623"/>
          <a:stretch>
            <a:fillRect/>
          </a:stretch>
        </p:blipFill>
        <p:spPr bwMode="auto">
          <a:xfrm>
            <a:off x="1857356" y="642918"/>
            <a:ext cx="550072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2844" y="142852"/>
            <a:ext cx="311649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Effets indésirables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5724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Graphique 30"/>
          <p:cNvGraphicFramePr/>
          <p:nvPr/>
        </p:nvGraphicFramePr>
        <p:xfrm>
          <a:off x="3214678" y="3571876"/>
          <a:ext cx="30243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/>
          <a:srcRect l="52381"/>
          <a:stretch>
            <a:fillRect/>
          </a:stretch>
        </p:blipFill>
        <p:spPr bwMode="auto">
          <a:xfrm>
            <a:off x="4714876" y="1157288"/>
            <a:ext cx="428628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r="50793"/>
          <a:stretch>
            <a:fillRect/>
          </a:stretch>
        </p:blipFill>
        <p:spPr bwMode="auto">
          <a:xfrm>
            <a:off x="214282" y="1428736"/>
            <a:ext cx="4429156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323528" y="332656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043608" y="332656"/>
          <a:ext cx="70567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rChart"/>
          <p:cNvGraphicFramePr/>
          <p:nvPr/>
        </p:nvGraphicFramePr>
        <p:xfrm>
          <a:off x="215876" y="584684"/>
          <a:ext cx="871224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821537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929718" cy="523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putnikvaccine.com/local/templates/sputnik/img/infographics/f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14"/>
            <a:ext cx="6862758" cy="6688576"/>
          </a:xfrm>
          <a:prstGeom prst="rect">
            <a:avLst/>
          </a:prstGeom>
          <a:noFill/>
        </p:spPr>
      </p:pic>
      <p:sp>
        <p:nvSpPr>
          <p:cNvPr id="55300" name="AutoShape 4" descr="Sputnik - Premier vaccin enregistré contr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788205" y="2783703"/>
            <a:ext cx="2790824" cy="1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286116" y="363660"/>
            <a:ext cx="265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SPUTNIK V®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957388"/>
            <a:ext cx="9029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10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100138"/>
            <a:ext cx="76676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9688"/>
            <a:ext cx="9001156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4067198"/>
            <a:ext cx="8315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24267"/>
            <a:ext cx="4781550" cy="15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81193"/>
            <a:ext cx="4786346" cy="15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2428868"/>
            <a:ext cx="153439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err="1" smtClean="0"/>
              <a:t>Moderna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4215493"/>
            <a:ext cx="204998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Astra Zeneca</a:t>
            </a:r>
            <a:endParaRPr lang="fr-FR" sz="2800" dirty="0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7" y="214290"/>
            <a:ext cx="47149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85720" y="762640"/>
            <a:ext cx="99944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Pfizer</a:t>
            </a:r>
            <a:endParaRPr lang="fr-FR" sz="2800" dirty="0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086370"/>
            <a:ext cx="4772042" cy="14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14282" y="5620424"/>
            <a:ext cx="13083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Janssen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71438" y="1785926"/>
            <a:ext cx="7000892" cy="17145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406" y="5072074"/>
            <a:ext cx="7000892" cy="1714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85794"/>
            <a:ext cx="9001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Première dose :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1) antécédent d’allergie grave documentée (avis allergologue) à l’un des composants du vaccin, en particulier polyéthylène-glycols, et par risque d’allergie croisée, aux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polysorbates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;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2) antécédent de PIMS post-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;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3) épisodes de syndrome de fuite capillaire (contre-indication commune aux vaccins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Vaxzevria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et Janssen) ;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4) myocardites ou péricardites survenues antérieurement à la vaccination et toujours évolutives (CI temporaire) ;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5) traitement par anticorps monoclonaux anti-SARS-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CoV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-2 (CI temporaire).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44" y="142852"/>
            <a:ext cx="390363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Contre-indications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846"/>
            <a:ext cx="9001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1) réaction anaphylactique au moins de grade 2 (atteinte cutanée + signes respiratoires et/ou hémodynamiques) à une première injection après expertise ;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2) syndrome thrombotique et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thrombocytopénique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(STT) après vaccination par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Vaxzevria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ou Janssen ;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3) une recommandation établie après concertation médicale pluridisciplinaire de ne pas effectuer la seconde dose de vaccin après la survenue d’un effet indésirable d’intensité sévère ou grave attribué à la première dose de vaccin signalé au système de pharmacovigilance (par exemple : myocardite, syndrome de Guillain-Barré…).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0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Doses suivantes :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42852"/>
            <a:ext cx="246734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1071546"/>
            <a:ext cx="584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Efficacité variable en fonction du vaccin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874870"/>
            <a:ext cx="425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Effets indésirables modérés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2678194"/>
            <a:ext cx="8714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Données préliminaires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Importance des études post marketing et la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vaccino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-vigilance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4220182"/>
            <a:ext cx="56228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Plusieurs inconnus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    Efficacité sur les nouveaux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variants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    La tolérance à long terme 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    La durée de la protection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70345" y="6324921"/>
            <a:ext cx="1587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suivre…</a:t>
            </a:r>
            <a:endParaRPr lang="fr-FR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214414" y="500042"/>
            <a:ext cx="8501122" cy="592935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Vaccin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adenovirus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 doses IM à 3 semaines d’intervalle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Vaccin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monodose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conservé entre 2 et 8°C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Début de l’essai 24 novembre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21862 participants,  multicentrique mais uniquement en Russie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35% âgés de 50 ans et plus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COVID symptomatique: 1,3% dans le groupe placebo, 0,1% dans le groupe vaccin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88205" y="2783703"/>
            <a:ext cx="2790824" cy="1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63528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51" y="3886211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788205" y="4145767"/>
            <a:ext cx="2790824" cy="1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853" y="1000108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511" y="697211"/>
            <a:ext cx="6529885" cy="59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2844" y="142852"/>
            <a:ext cx="20486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Efficacité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1500174"/>
            <a:ext cx="6143668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14414" y="3929066"/>
            <a:ext cx="6143668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édia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romenade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omenad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romenade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omenad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romenade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omenad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romenade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omenad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9385</TotalTime>
  <Words>712</Words>
  <Application>Microsoft Office PowerPoint</Application>
  <PresentationFormat>Affichage à l'écran (4:3)</PresentationFormat>
  <Paragraphs>170</Paragraphs>
  <Slides>58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58</vt:i4>
      </vt:variant>
    </vt:vector>
  </HeadingPairs>
  <TitlesOfParts>
    <vt:vector size="60" baseType="lpstr">
      <vt:lpstr>Thème Office</vt:lpstr>
      <vt:lpstr>Médian</vt:lpstr>
      <vt:lpstr>PHARMACOVIGILANCE ET VACCINATION CONTRE  LA COVID -19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AOUAM</dc:creator>
  <cp:lastModifiedBy>AOUAM</cp:lastModifiedBy>
  <cp:revision>245</cp:revision>
  <dcterms:created xsi:type="dcterms:W3CDTF">2021-03-16T19:10:12Z</dcterms:created>
  <dcterms:modified xsi:type="dcterms:W3CDTF">2021-12-25T10:44:15Z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1850910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